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75" r:id="rId5"/>
    <p:sldId id="276" r:id="rId6"/>
    <p:sldId id="273" r:id="rId7"/>
    <p:sldId id="274" r:id="rId8"/>
    <p:sldId id="277" r:id="rId9"/>
    <p:sldId id="278" r:id="rId10"/>
    <p:sldId id="279" r:id="rId11"/>
    <p:sldId id="280" r:id="rId12"/>
    <p:sldId id="281" r:id="rId13"/>
    <p:sldId id="263" r:id="rId14"/>
    <p:sldId id="28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2ECEE-E141-4F0F-B1A9-6ED7F7EE9701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670B5-50C3-4D8E-B336-72937C6E50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2ECEE-E141-4F0F-B1A9-6ED7F7EE9701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670B5-50C3-4D8E-B336-72937C6E50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2ECEE-E141-4F0F-B1A9-6ED7F7EE9701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670B5-50C3-4D8E-B336-72937C6E50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2ECEE-E141-4F0F-B1A9-6ED7F7EE9701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670B5-50C3-4D8E-B336-72937C6E50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2ECEE-E141-4F0F-B1A9-6ED7F7EE9701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670B5-50C3-4D8E-B336-72937C6E50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2ECEE-E141-4F0F-B1A9-6ED7F7EE9701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670B5-50C3-4D8E-B336-72937C6E50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2ECEE-E141-4F0F-B1A9-6ED7F7EE9701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670B5-50C3-4D8E-B336-72937C6E50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2ECEE-E141-4F0F-B1A9-6ED7F7EE9701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670B5-50C3-4D8E-B336-72937C6E50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2ECEE-E141-4F0F-B1A9-6ED7F7EE9701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670B5-50C3-4D8E-B336-72937C6E50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2ECEE-E141-4F0F-B1A9-6ED7F7EE9701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670B5-50C3-4D8E-B336-72937C6E50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2ECEE-E141-4F0F-B1A9-6ED7F7EE9701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670B5-50C3-4D8E-B336-72937C6E50F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0B2ECEE-E141-4F0F-B1A9-6ED7F7EE9701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EC670B5-50C3-4D8E-B336-72937C6E50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861048"/>
            <a:ext cx="5715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>Внешняя политика СССР накануне Второй мировой войны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564904"/>
            <a:ext cx="6400800" cy="766936"/>
          </a:xfrm>
        </p:spPr>
        <p:txBody>
          <a:bodyPr/>
          <a:lstStyle/>
          <a:p>
            <a:r>
              <a:rPr lang="ru-RU" dirty="0" smtClean="0"/>
              <a:t>9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7233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" descr="C:\Users\Владелец\Desktop\NRA_marching_and_aircraft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73271"/>
            <a:ext cx="3528963" cy="3991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Очаги напряженности в мире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1712172"/>
            <a:ext cx="2592288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Азия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84168" y="1816356"/>
            <a:ext cx="2592288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Европа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85005" y="3581544"/>
            <a:ext cx="2592288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Япония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55768" y="3600416"/>
            <a:ext cx="2592288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Германия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85005" y="5132355"/>
            <a:ext cx="2592288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милитаризм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2168" y="5132355"/>
            <a:ext cx="2592288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Поражение в войне;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Приход к власти Гитлера, 1933</a:t>
            </a:r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220072" y="1268760"/>
            <a:ext cx="1296144" cy="4278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3779912" y="1268760"/>
            <a:ext cx="1296144" cy="4278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трелка вниз 15"/>
          <p:cNvSpPr/>
          <p:nvPr/>
        </p:nvSpPr>
        <p:spPr>
          <a:xfrm>
            <a:off x="4319972" y="3273299"/>
            <a:ext cx="504056" cy="584959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099884" y="3086400"/>
            <a:ext cx="504056" cy="584959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043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8736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2400" b="1" dirty="0" smtClean="0">
                <a:latin typeface="Arial" charset="0"/>
              </a:rPr>
              <a:t> Изменение внешнеполитического курса СССР</a:t>
            </a:r>
            <a:br>
              <a:rPr lang="ru-RU" altLang="en-US" sz="2400" b="1" dirty="0" smtClean="0">
                <a:latin typeface="Arial" charset="0"/>
              </a:rPr>
            </a:br>
            <a:endParaRPr lang="ru-RU" altLang="en-US" sz="2400" b="1" dirty="0" smtClean="0">
              <a:latin typeface="Arial" charset="0"/>
            </a:endParaRP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395288" y="836613"/>
            <a:ext cx="8424862" cy="1008062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В 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1933 г.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в связи с 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приходом к власти в Германии фашистов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во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главе с 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А. Гитлером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изменилась расстановка политических сил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в Европе. </a:t>
            </a:r>
          </a:p>
        </p:txBody>
      </p:sp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16113"/>
            <a:ext cx="2049462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2484438" y="1916113"/>
            <a:ext cx="6335712" cy="6492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В советской внешней политике также 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произошел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FF0000"/>
                </a:solidFill>
              </a:rPr>
              <a:t>существенный поворот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992" name="Line 8"/>
          <p:cNvSpPr>
            <a:spLocks noChangeShapeType="1"/>
          </p:cNvSpPr>
          <p:nvPr/>
        </p:nvSpPr>
        <p:spPr bwMode="auto">
          <a:xfrm>
            <a:off x="5580063" y="2565400"/>
            <a:ext cx="0" cy="358775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b="1" smtClean="0">
              <a:solidFill>
                <a:srgbClr val="000000"/>
              </a:solidFill>
            </a:endParaRP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2484438" y="2924175"/>
            <a:ext cx="6335712" cy="9366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900" b="1" smtClean="0">
                <a:solidFill>
                  <a:srgbClr val="FF0000"/>
                </a:solidFill>
              </a:rPr>
              <a:t>Отход от восприятия всех «империалистических»,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900" b="1" smtClean="0">
                <a:solidFill>
                  <a:srgbClr val="FF0000"/>
                </a:solidFill>
              </a:rPr>
              <a:t>государств как реальных врагов</a:t>
            </a:r>
            <a:r>
              <a:rPr lang="ru-RU" altLang="en-US" sz="1900" b="1" smtClean="0">
                <a:solidFill>
                  <a:srgbClr val="000000"/>
                </a:solidFill>
              </a:rPr>
              <a:t>, готовых в любой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900" b="1" smtClean="0">
                <a:solidFill>
                  <a:srgbClr val="000000"/>
                </a:solidFill>
              </a:rPr>
              <a:t>момент начать войну против СССР. </a:t>
            </a: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2484438" y="3933825"/>
            <a:ext cx="6335712" cy="7191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900" b="1" dirty="0" smtClean="0">
                <a:solidFill>
                  <a:srgbClr val="FF0000"/>
                </a:solidFill>
              </a:rPr>
              <a:t>1933-1939 гг.</a:t>
            </a:r>
            <a:r>
              <a:rPr lang="ru-RU" altLang="en-US" sz="1900" b="1" dirty="0" smtClean="0">
                <a:solidFill>
                  <a:srgbClr val="000000"/>
                </a:solidFill>
              </a:rPr>
              <a:t> внешняя политика СССР приобретает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900" b="1" dirty="0" smtClean="0">
                <a:solidFill>
                  <a:srgbClr val="000000"/>
                </a:solidFill>
              </a:rPr>
              <a:t>явную </a:t>
            </a:r>
            <a:r>
              <a:rPr lang="ru-RU" altLang="en-US" sz="1900" b="1" dirty="0" err="1" smtClean="0">
                <a:solidFill>
                  <a:srgbClr val="FF0000"/>
                </a:solidFill>
              </a:rPr>
              <a:t>антигерманскую</a:t>
            </a:r>
            <a:r>
              <a:rPr lang="ru-RU" altLang="en-US" sz="1900" b="1" dirty="0" smtClean="0">
                <a:solidFill>
                  <a:srgbClr val="FF0000"/>
                </a:solidFill>
              </a:rPr>
              <a:t> направленность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995" name="Rectangle 11"/>
          <p:cNvSpPr>
            <a:spLocks noChangeArrowheads="1"/>
          </p:cNvSpPr>
          <p:nvPr/>
        </p:nvSpPr>
        <p:spPr bwMode="auto">
          <a:xfrm>
            <a:off x="395288" y="4724400"/>
            <a:ext cx="8424862" cy="13684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900" b="1" dirty="0" smtClean="0">
                <a:solidFill>
                  <a:srgbClr val="000000"/>
                </a:solidFill>
              </a:rPr>
              <a:t>В ноябре </a:t>
            </a:r>
            <a:r>
              <a:rPr lang="ru-RU" altLang="en-US" sz="1900" b="1" dirty="0" smtClean="0">
                <a:solidFill>
                  <a:srgbClr val="FF0000"/>
                </a:solidFill>
              </a:rPr>
              <a:t>1933 г.</a:t>
            </a:r>
            <a:r>
              <a:rPr lang="ru-RU" altLang="en-US" sz="1900" b="1" dirty="0" smtClean="0">
                <a:solidFill>
                  <a:srgbClr val="000000"/>
                </a:solidFill>
              </a:rPr>
              <a:t> СССР установил </a:t>
            </a:r>
            <a:r>
              <a:rPr lang="ru-RU" altLang="en-US" sz="1900" b="1" dirty="0" smtClean="0">
                <a:solidFill>
                  <a:srgbClr val="FF0000"/>
                </a:solidFill>
              </a:rPr>
              <a:t>дипломатические отношения с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900" b="1" dirty="0" smtClean="0">
                <a:solidFill>
                  <a:srgbClr val="FF0000"/>
                </a:solidFill>
              </a:rPr>
              <a:t>США</a:t>
            </a:r>
            <a:r>
              <a:rPr lang="ru-RU" altLang="en-US" sz="1900" b="1" dirty="0" smtClean="0">
                <a:solidFill>
                  <a:srgbClr val="000000"/>
                </a:solidFill>
              </a:rPr>
              <a:t>, а в </a:t>
            </a:r>
            <a:r>
              <a:rPr lang="ru-RU" altLang="en-US" sz="1900" b="1" dirty="0" smtClean="0">
                <a:solidFill>
                  <a:srgbClr val="FF0000"/>
                </a:solidFill>
              </a:rPr>
              <a:t>1934 г.</a:t>
            </a:r>
            <a:r>
              <a:rPr lang="ru-RU" altLang="en-US" sz="1900" b="1" dirty="0" smtClean="0">
                <a:solidFill>
                  <a:srgbClr val="000000"/>
                </a:solidFill>
              </a:rPr>
              <a:t> Советский Союз </a:t>
            </a:r>
            <a:r>
              <a:rPr lang="ru-RU" altLang="en-US" sz="1900" b="1" dirty="0" smtClean="0">
                <a:solidFill>
                  <a:srgbClr val="FF0000"/>
                </a:solidFill>
              </a:rPr>
              <a:t>приняли в Лигу Наций</a:t>
            </a:r>
            <a:r>
              <a:rPr lang="ru-RU" altLang="en-US" sz="1900" b="1" dirty="0" smtClean="0">
                <a:solidFill>
                  <a:srgbClr val="000000"/>
                </a:solidFill>
              </a:rPr>
              <a:t>, где он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900" b="1" dirty="0" smtClean="0">
                <a:solidFill>
                  <a:srgbClr val="000000"/>
                </a:solidFill>
              </a:rPr>
              <a:t>сразу стал постоянным членом ее Совета.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900" b="1" dirty="0" smtClean="0">
                <a:solidFill>
                  <a:srgbClr val="FF0000"/>
                </a:solidFill>
              </a:rPr>
              <a:t>Царские долги были прощены СССР.</a:t>
            </a:r>
          </a:p>
        </p:txBody>
      </p:sp>
    </p:spTree>
    <p:extLst>
      <p:ext uri="{BB962C8B-B14F-4D97-AF65-F5344CB8AC3E}">
        <p14:creationId xmlns:p14="http://schemas.microsoft.com/office/powerpoint/2010/main" xmlns="" val="305813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nimBg="1"/>
      <p:bldP spid="41990" grpId="0" animBg="1"/>
      <p:bldP spid="41992" grpId="0" animBg="1"/>
      <p:bldP spid="41993" grpId="0" animBg="1"/>
      <p:bldP spid="41994" grpId="0" animBg="1"/>
      <p:bldP spid="4199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Рабочий стол\45015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346819">
            <a:off x="4115266" y="3177343"/>
            <a:ext cx="3740987" cy="288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User\Рабочий стол\0_a7058_b8d582b5_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7" y="233520"/>
            <a:ext cx="2490757" cy="305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83768" y="1556792"/>
            <a:ext cx="43742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C00000"/>
                </a:solidFill>
              </a:rPr>
              <a:t>В.Маяковского</a:t>
            </a:r>
            <a:r>
              <a:rPr lang="ru-RU" b="1" dirty="0">
                <a:solidFill>
                  <a:srgbClr val="C00000"/>
                </a:solidFill>
              </a:rPr>
              <a:t>: Раскрыл я</a:t>
            </a:r>
            <a:endParaRPr lang="en-GB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                            С тихим шорохом</a:t>
            </a:r>
            <a:endParaRPr lang="en-GB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                            Глаза страниц…</a:t>
            </a:r>
            <a:endParaRPr lang="en-GB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   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      </a:t>
            </a:r>
            <a:r>
              <a:rPr lang="ru-RU" b="1" dirty="0">
                <a:solidFill>
                  <a:srgbClr val="C00000"/>
                </a:solidFill>
              </a:rPr>
              <a:t>и потянуло порохом</a:t>
            </a:r>
            <a:endParaRPr lang="en-GB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                                                     от всех границ</a:t>
            </a:r>
            <a:r>
              <a:rPr lang="ru-RU" b="1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3265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7" name="Picture 3" descr="C:\Documents and Settings\User\Рабочий стол\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297979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User\Рабочий стол\img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15660">
            <a:off x="4748474" y="544847"/>
            <a:ext cx="3780619" cy="283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User\Рабочий стол\img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153142">
            <a:off x="760718" y="3077956"/>
            <a:ext cx="3782432" cy="476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User\Рабочий стол\0c01939959d533d0402fd09b3cb2de4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628" y="2564904"/>
            <a:ext cx="4120556" cy="3473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4128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6014"/>
            <a:ext cx="9036496" cy="6777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0127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87362"/>
          </a:xfrm>
        </p:spPr>
        <p:txBody>
          <a:bodyPr/>
          <a:lstStyle/>
          <a:p>
            <a:pPr algn="ctr"/>
            <a:r>
              <a:rPr lang="ru-RU" altLang="en-US" sz="2400" b="1" dirty="0" smtClean="0">
                <a:latin typeface="Arial" charset="0"/>
              </a:rPr>
              <a:t>Изменение внешнеполитического курса СССР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2195513" y="908050"/>
            <a:ext cx="6697662" cy="9366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Новый курс во многом был связан с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деятельностью наркома иностранных дел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FF0000"/>
                </a:solidFill>
              </a:rPr>
              <a:t>Максима Максимовича Литвинова</a:t>
            </a:r>
          </a:p>
        </p:txBody>
      </p:sp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908050"/>
            <a:ext cx="1724025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2195513" y="1916113"/>
            <a:ext cx="6697662" cy="1008062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В 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мае 1935 г.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между СССР и Францией был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заключен договор о взаимной помощи в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случае нападения любого агрессора</a:t>
            </a:r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2195513" y="2997200"/>
            <a:ext cx="6697662" cy="6477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Но договор </a:t>
            </a:r>
            <a:r>
              <a:rPr lang="ru-RU" altLang="en-US" sz="2000" b="1" smtClean="0">
                <a:solidFill>
                  <a:srgbClr val="FF0000"/>
                </a:solidFill>
              </a:rPr>
              <a:t>не сопровождался</a:t>
            </a:r>
            <a:r>
              <a:rPr lang="ru-RU" altLang="en-US" sz="2000" b="1" smtClean="0">
                <a:solidFill>
                  <a:srgbClr val="000000"/>
                </a:solidFill>
              </a:rPr>
              <a:t> какими-либо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FF0000"/>
                </a:solidFill>
              </a:rPr>
              <a:t>военными соглашениями</a:t>
            </a:r>
          </a:p>
        </p:txBody>
      </p:sp>
      <p:sp>
        <p:nvSpPr>
          <p:cNvPr id="43021" name="Rectangle 13"/>
          <p:cNvSpPr>
            <a:spLocks noChangeArrowheads="1"/>
          </p:cNvSpPr>
          <p:nvPr/>
        </p:nvSpPr>
        <p:spPr bwMode="auto">
          <a:xfrm>
            <a:off x="395288" y="3716338"/>
            <a:ext cx="8497887" cy="71913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В 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1935 г.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СССР осудил введение в Германии всеобщей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воинской повинности и нападение Италии на Эфиопию </a:t>
            </a:r>
          </a:p>
        </p:txBody>
      </p:sp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395288" y="4508500"/>
            <a:ext cx="8497887" cy="15843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После ввода немецких войск в Рейнскую область Советский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Союз предложил Лиге Наций предпринять коллективные меры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для действенного пресечения нарушений Германией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международных обязательств, но его голос не был услышан.</a:t>
            </a:r>
          </a:p>
        </p:txBody>
      </p:sp>
    </p:spTree>
    <p:extLst>
      <p:ext uri="{BB962C8B-B14F-4D97-AF65-F5344CB8AC3E}">
        <p14:creationId xmlns:p14="http://schemas.microsoft.com/office/powerpoint/2010/main" xmlns="" val="58085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nimBg="1"/>
      <p:bldP spid="43019" grpId="0" animBg="1"/>
      <p:bldP spid="43020" grpId="0" animBg="1"/>
      <p:bldP spid="43021" grpId="0" animBg="1"/>
      <p:bldP spid="430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35975" cy="487362"/>
          </a:xfrm>
        </p:spPr>
        <p:txBody>
          <a:bodyPr/>
          <a:lstStyle/>
          <a:p>
            <a:pPr algn="ctr"/>
            <a:r>
              <a:rPr lang="ru-RU" altLang="en-US" sz="2100" b="1" smtClean="0"/>
              <a:t>2. Курс Коминтерна на создание единого антифашистского фронта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395288" y="908050"/>
            <a:ext cx="8424862" cy="64928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Для осуществления своих внешнеполитических замыслов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СССР активно использовал 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Коминтерн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395288" y="1700213"/>
            <a:ext cx="8353425" cy="9366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FF0000"/>
                </a:solidFill>
              </a:rPr>
              <a:t>До 1933 г.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главной задачей Коминтерна Сталин считал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FF0000"/>
                </a:solidFill>
              </a:rPr>
              <a:t>организацию поддержки своего внутриполитического курса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на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международной арене </a:t>
            </a:r>
          </a:p>
        </p:txBody>
      </p:sp>
      <p:sp>
        <p:nvSpPr>
          <p:cNvPr id="45062" name="Line 6"/>
          <p:cNvSpPr>
            <a:spLocks noChangeShapeType="1"/>
          </p:cNvSpPr>
          <p:nvPr/>
        </p:nvSpPr>
        <p:spPr bwMode="auto">
          <a:xfrm>
            <a:off x="4572000" y="2636838"/>
            <a:ext cx="0" cy="360362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b="1" smtClean="0">
              <a:solidFill>
                <a:srgbClr val="000000"/>
              </a:solidFill>
            </a:endParaRP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95288" y="2997200"/>
            <a:ext cx="8353425" cy="100806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FF0000"/>
                </a:solidFill>
              </a:rPr>
              <a:t>Наибольшая критика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сталинской политики звучала 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со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FF0000"/>
                </a:solidFill>
              </a:rPr>
              <a:t>стороны социал-демократических партий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, поэтому 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их Сталин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FF0000"/>
                </a:solidFill>
              </a:rPr>
              <a:t> объявил главным врагом коммунистов</a:t>
            </a:r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395288" y="4365625"/>
            <a:ext cx="8353425" cy="9350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Это привели на практике к 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расколу антифашистских сил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, что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значительно 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облегчило приход фашистов к власти в Германии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45065" name="Line 9"/>
          <p:cNvSpPr>
            <a:spLocks noChangeShapeType="1"/>
          </p:cNvSpPr>
          <p:nvPr/>
        </p:nvSpPr>
        <p:spPr bwMode="auto">
          <a:xfrm>
            <a:off x="4572000" y="4005263"/>
            <a:ext cx="0" cy="360362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b="1" smtClean="0">
              <a:solidFill>
                <a:srgbClr val="000000"/>
              </a:solidFill>
            </a:endParaRP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395288" y="5373688"/>
            <a:ext cx="8353425" cy="71913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900" b="1" dirty="0" smtClean="0">
                <a:solidFill>
                  <a:srgbClr val="000000"/>
                </a:solidFill>
              </a:rPr>
              <a:t>В </a:t>
            </a:r>
            <a:r>
              <a:rPr lang="ru-RU" altLang="en-US" sz="1900" b="1" dirty="0" smtClean="0">
                <a:solidFill>
                  <a:srgbClr val="FF0000"/>
                </a:solidFill>
              </a:rPr>
              <a:t>1933 г.</a:t>
            </a:r>
            <a:r>
              <a:rPr lang="ru-RU" altLang="en-US" sz="1900" b="1" dirty="0" smtClean="0">
                <a:solidFill>
                  <a:srgbClr val="000000"/>
                </a:solidFill>
              </a:rPr>
              <a:t> вместе с пересмотром советского внешнеполитического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900" b="1" dirty="0" smtClean="0">
                <a:solidFill>
                  <a:srgbClr val="000000"/>
                </a:solidFill>
              </a:rPr>
              <a:t>курса </a:t>
            </a:r>
            <a:r>
              <a:rPr lang="ru-RU" altLang="en-US" sz="1900" b="1" dirty="0" smtClean="0">
                <a:solidFill>
                  <a:srgbClr val="FF0000"/>
                </a:solidFill>
              </a:rPr>
              <a:t>меняются и основные установки Коминтерна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17838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/>
      <p:bldP spid="45061" grpId="0" animBg="1"/>
      <p:bldP spid="45062" grpId="0" animBg="1"/>
      <p:bldP spid="45063" grpId="0" animBg="1"/>
      <p:bldP spid="45064" grpId="0" animBg="1"/>
      <p:bldP spid="45065" grpId="0" animBg="1"/>
      <p:bldP spid="450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35975" cy="487362"/>
          </a:xfrm>
        </p:spPr>
        <p:txBody>
          <a:bodyPr/>
          <a:lstStyle/>
          <a:p>
            <a:pPr algn="ctr"/>
            <a:r>
              <a:rPr lang="ru-RU" altLang="en-US" sz="2100" b="1" smtClean="0"/>
              <a:t>2. Курс Коминтерна на создание единого антифашистского фронта</a:t>
            </a:r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395288" y="908050"/>
            <a:ext cx="8497887" cy="7207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FF0000"/>
                </a:solidFill>
              </a:rPr>
              <a:t>Новую тактику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утвердил </a:t>
            </a:r>
            <a:r>
              <a:rPr lang="en-US" altLang="en-US" sz="2000" b="1" dirty="0" smtClean="0">
                <a:solidFill>
                  <a:srgbClr val="FF0000"/>
                </a:solidFill>
              </a:rPr>
              <a:t>VII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 конгресс Коминтерна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, проходивший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летом 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1935 г.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в Москве. </a:t>
            </a:r>
          </a:p>
        </p:txBody>
      </p:sp>
      <p:sp>
        <p:nvSpPr>
          <p:cNvPr id="46091" name="Line 11"/>
          <p:cNvSpPr>
            <a:spLocks noChangeShapeType="1"/>
          </p:cNvSpPr>
          <p:nvPr/>
        </p:nvSpPr>
        <p:spPr bwMode="auto">
          <a:xfrm>
            <a:off x="4572000" y="1628775"/>
            <a:ext cx="0" cy="431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b="1" smtClean="0">
              <a:solidFill>
                <a:srgbClr val="000000"/>
              </a:solidFill>
            </a:endParaRPr>
          </a:p>
        </p:txBody>
      </p:sp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395288" y="2060575"/>
            <a:ext cx="8497887" cy="863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FF0000"/>
                </a:solidFill>
              </a:rPr>
              <a:t>Главной задачей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коммунистов теперь провозглашалось 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создание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FF0000"/>
                </a:solidFill>
              </a:rPr>
              <a:t> единого антифашистского фронта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для предотвращения мировой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войны</a:t>
            </a:r>
          </a:p>
        </p:txBody>
      </p:sp>
      <p:sp>
        <p:nvSpPr>
          <p:cNvPr id="46093" name="Line 13"/>
          <p:cNvSpPr>
            <a:spLocks noChangeShapeType="1"/>
          </p:cNvSpPr>
          <p:nvPr/>
        </p:nvSpPr>
        <p:spPr bwMode="auto">
          <a:xfrm>
            <a:off x="4572000" y="2924175"/>
            <a:ext cx="0" cy="431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b="1" smtClean="0">
              <a:solidFill>
                <a:srgbClr val="000000"/>
              </a:solidFill>
            </a:endParaRPr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323850" y="3357563"/>
            <a:ext cx="8569325" cy="863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FF0000"/>
                </a:solidFill>
              </a:rPr>
              <a:t>Коммунисты должны были организовывать сотрудничество</a:t>
            </a:r>
            <a:r>
              <a:rPr lang="ru-RU" altLang="en-US" sz="2000" b="1" dirty="0" smtClean="0">
                <a:solidFill>
                  <a:srgbClr val="000000"/>
                </a:solidFill>
              </a:rPr>
              <a:t> со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solidFill>
                  <a:srgbClr val="000000"/>
                </a:solidFill>
              </a:rPr>
              <a:t>всеми силами — </a:t>
            </a:r>
            <a:r>
              <a:rPr lang="ru-RU" altLang="en-US" sz="2000" b="1" dirty="0" smtClean="0">
                <a:solidFill>
                  <a:srgbClr val="FF0000"/>
                </a:solidFill>
              </a:rPr>
              <a:t>от социал-демократов до либералов</a:t>
            </a:r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323850" y="4365625"/>
            <a:ext cx="8496300" cy="15843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200" b="1" dirty="0" smtClean="0">
                <a:solidFill>
                  <a:srgbClr val="000000"/>
                </a:solidFill>
              </a:rPr>
              <a:t>Конгресс предупредил, что в случае нападения на СССР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200" b="1" dirty="0" smtClean="0">
                <a:solidFill>
                  <a:srgbClr val="000000"/>
                </a:solidFill>
              </a:rPr>
              <a:t>коммунисты призовут трудящихся «</a:t>
            </a:r>
            <a:r>
              <a:rPr lang="ru-RU" altLang="en-US" sz="2200" b="1" dirty="0" smtClean="0">
                <a:solidFill>
                  <a:srgbClr val="FF0000"/>
                </a:solidFill>
              </a:rPr>
              <a:t>всеми средствами 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200" b="1" dirty="0" smtClean="0">
                <a:solidFill>
                  <a:srgbClr val="FF0000"/>
                </a:solidFill>
              </a:rPr>
              <a:t> любой ценой содействовать победе Красной армии над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200" b="1" dirty="0" smtClean="0">
                <a:solidFill>
                  <a:srgbClr val="FF0000"/>
                </a:solidFill>
              </a:rPr>
              <a:t>армиями империалистов</a:t>
            </a:r>
            <a:r>
              <a:rPr lang="ru-RU" altLang="en-US" sz="2200" b="1" dirty="0" smtClean="0">
                <a:solidFill>
                  <a:srgbClr val="000000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xmlns="" val="322787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0" grpId="0" animBg="1"/>
      <p:bldP spid="46091" grpId="0" animBg="1"/>
      <p:bldP spid="46092" grpId="0" animBg="1"/>
      <p:bldP spid="46093" grpId="0" animBg="1"/>
      <p:bldP spid="46094" grpId="0" animBg="1"/>
      <p:bldP spid="4609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algn="ctr"/>
            <a:r>
              <a:rPr lang="ru-RU" altLang="en-US" sz="2400" b="1" dirty="0" smtClean="0"/>
              <a:t> Война в Испании и СССР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468313" y="836613"/>
            <a:ext cx="8424862" cy="7207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В </a:t>
            </a:r>
            <a:r>
              <a:rPr lang="ru-RU" altLang="en-US" sz="2000" b="1" smtClean="0">
                <a:solidFill>
                  <a:srgbClr val="FF0000"/>
                </a:solidFill>
              </a:rPr>
              <a:t>июле 1936 г.</a:t>
            </a:r>
            <a:r>
              <a:rPr lang="ru-RU" altLang="en-US" sz="2000" b="1" smtClean="0">
                <a:solidFill>
                  <a:srgbClr val="000000"/>
                </a:solidFill>
              </a:rPr>
              <a:t> в Испании генерал Франко возглавил фашистский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мятеж против республиканского правительства </a:t>
            </a:r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223837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2771775" y="1628775"/>
            <a:ext cx="6121400" cy="9366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FF0000"/>
                </a:solidFill>
              </a:rPr>
              <a:t>Италия и Германия оказывали</a:t>
            </a:r>
            <a:r>
              <a:rPr lang="ru-RU" altLang="en-US" sz="2000" b="1" smtClean="0">
                <a:solidFill>
                  <a:srgbClr val="000000"/>
                </a:solidFill>
              </a:rPr>
              <a:t> испанским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фашистам </a:t>
            </a:r>
            <a:r>
              <a:rPr lang="ru-RU" altLang="en-US" sz="2000" b="1" smtClean="0">
                <a:solidFill>
                  <a:srgbClr val="FF0000"/>
                </a:solidFill>
              </a:rPr>
              <a:t>существенную материальную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FF0000"/>
                </a:solidFill>
              </a:rPr>
              <a:t> и военную помощь</a:t>
            </a:r>
            <a:r>
              <a:rPr lang="ru-RU" altLang="en-US" sz="2000" b="1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2771775" y="2636838"/>
            <a:ext cx="6121400" cy="6477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FF0000"/>
                </a:solidFill>
              </a:rPr>
              <a:t>Англия и Франция провозгласили политику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FF0000"/>
                </a:solidFill>
              </a:rPr>
              <a:t>«невмешательства»</a:t>
            </a:r>
            <a:r>
              <a:rPr lang="ru-RU" altLang="en-US" sz="2000" b="1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2771775" y="3357563"/>
            <a:ext cx="6121400" cy="1295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FF0000"/>
                </a:solidFill>
              </a:rPr>
              <a:t>В Испанию прибыли тысячи бойцов-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FF0000"/>
                </a:solidFill>
              </a:rPr>
              <a:t>добровольцев</a:t>
            </a:r>
            <a:r>
              <a:rPr lang="ru-RU" altLang="en-US" sz="2000" b="1" smtClean="0">
                <a:solidFill>
                  <a:srgbClr val="000000"/>
                </a:solidFill>
              </a:rPr>
              <a:t> из разных стран мира для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борьбы с Франко на стороне законного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 правительства  </a:t>
            </a: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468313" y="4724400"/>
            <a:ext cx="8424862" cy="13684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FF0000"/>
                </a:solidFill>
              </a:rPr>
              <a:t>4 октября 1936 г. СССР открыто заявил о своей поддержке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FF0000"/>
                </a:solidFill>
              </a:rPr>
              <a:t>Испанской республики</a:t>
            </a:r>
            <a:r>
              <a:rPr lang="ru-RU" altLang="en-US" sz="2000" b="1" smtClean="0">
                <a:solidFill>
                  <a:srgbClr val="000000"/>
                </a:solidFill>
              </a:rPr>
              <a:t>. В Испанию были </a:t>
            </a:r>
            <a:r>
              <a:rPr lang="ru-RU" altLang="en-US" sz="2000" b="1" smtClean="0">
                <a:solidFill>
                  <a:srgbClr val="FF0000"/>
                </a:solidFill>
              </a:rPr>
              <a:t>направлены советская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FF0000"/>
                </a:solidFill>
              </a:rPr>
              <a:t>военная техника</a:t>
            </a:r>
            <a:r>
              <a:rPr lang="ru-RU" altLang="en-US" sz="2000" b="1" smtClean="0">
                <a:solidFill>
                  <a:srgbClr val="000000"/>
                </a:solidFill>
              </a:rPr>
              <a:t>, </a:t>
            </a:r>
            <a:r>
              <a:rPr lang="ru-RU" altLang="en-US" sz="2000" b="1" smtClean="0">
                <a:solidFill>
                  <a:srgbClr val="FF0000"/>
                </a:solidFill>
              </a:rPr>
              <a:t>две тысячи советников</a:t>
            </a:r>
            <a:r>
              <a:rPr lang="ru-RU" altLang="en-US" sz="2000" b="1" smtClean="0">
                <a:solidFill>
                  <a:srgbClr val="000000"/>
                </a:solidFill>
              </a:rPr>
              <a:t>, значительное число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добровольцев из числа </a:t>
            </a:r>
            <a:r>
              <a:rPr lang="ru-RU" altLang="en-US" sz="2000" b="1" smtClean="0">
                <a:solidFill>
                  <a:srgbClr val="FF0000"/>
                </a:solidFill>
              </a:rPr>
              <a:t>военных специалистов</a:t>
            </a:r>
          </a:p>
        </p:txBody>
      </p:sp>
    </p:spTree>
    <p:extLst>
      <p:ext uri="{BB962C8B-B14F-4D97-AF65-F5344CB8AC3E}">
        <p14:creationId xmlns:p14="http://schemas.microsoft.com/office/powerpoint/2010/main" xmlns="" val="379595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animBg="1"/>
      <p:bldP spid="47110" grpId="0" animBg="1"/>
      <p:bldP spid="47111" grpId="0" animBg="1"/>
      <p:bldP spid="47112" grpId="0" animBg="1"/>
      <p:bldP spid="471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/>
          <a:lstStyle/>
          <a:p>
            <a:pPr algn="ctr"/>
            <a:r>
              <a:rPr lang="ru-RU" altLang="en-US" sz="2400" b="1" dirty="0" smtClean="0"/>
              <a:t> Война в Испании и СССР</a:t>
            </a:r>
          </a:p>
        </p:txBody>
      </p:sp>
      <p:pic>
        <p:nvPicPr>
          <p:cNvPr id="48137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908050"/>
            <a:ext cx="3744912" cy="305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4211638" y="908050"/>
            <a:ext cx="4752975" cy="15843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В </a:t>
            </a:r>
            <a:r>
              <a:rPr lang="ru-RU" altLang="en-US" sz="2000" b="1" smtClean="0">
                <a:solidFill>
                  <a:srgbClr val="FF0000"/>
                </a:solidFill>
              </a:rPr>
              <a:t>1939 г.</a:t>
            </a:r>
            <a:r>
              <a:rPr lang="ru-RU" altLang="en-US" sz="2000" b="1" smtClean="0">
                <a:solidFill>
                  <a:srgbClr val="000000"/>
                </a:solidFill>
              </a:rPr>
              <a:t> </a:t>
            </a:r>
            <a:r>
              <a:rPr lang="ru-RU" altLang="en-US" sz="2000" b="1" smtClean="0">
                <a:solidFill>
                  <a:srgbClr val="FF0000"/>
                </a:solidFill>
              </a:rPr>
              <a:t>республиканское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FF0000"/>
                </a:solidFill>
              </a:rPr>
              <a:t>правительство Испании</a:t>
            </a:r>
            <a:r>
              <a:rPr lang="ru-RU" altLang="en-US" sz="2000" b="1" smtClean="0">
                <a:solidFill>
                  <a:srgbClr val="000000"/>
                </a:solidFill>
              </a:rPr>
              <a:t>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сотрясаемое внутренними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противоречиями, </a:t>
            </a:r>
            <a:r>
              <a:rPr lang="ru-RU" altLang="en-US" sz="2000" b="1" smtClean="0">
                <a:solidFill>
                  <a:srgbClr val="FF0000"/>
                </a:solidFill>
              </a:rPr>
              <a:t>капитулировало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FF0000"/>
                </a:solidFill>
              </a:rPr>
              <a:t>перед мятежниками</a:t>
            </a:r>
            <a:r>
              <a:rPr lang="ru-RU" altLang="en-US" sz="2000" b="1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4211638" y="2565400"/>
            <a:ext cx="4752975" cy="19431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События в Испании со всей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очевидностью показали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необходимость объединенных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усилий всех стран в борьбе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smtClean="0">
                <a:solidFill>
                  <a:srgbClr val="000000"/>
                </a:solidFill>
              </a:rPr>
              <a:t>против набиравшего силу фашизма </a:t>
            </a:r>
          </a:p>
        </p:txBody>
      </p:sp>
      <p:sp>
        <p:nvSpPr>
          <p:cNvPr id="48140" name="Rectangle 12"/>
          <p:cNvSpPr>
            <a:spLocks noChangeArrowheads="1"/>
          </p:cNvSpPr>
          <p:nvPr/>
        </p:nvSpPr>
        <p:spPr bwMode="auto">
          <a:xfrm>
            <a:off x="323850" y="4076700"/>
            <a:ext cx="3816350" cy="431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900" b="1" smtClean="0">
                <a:solidFill>
                  <a:srgbClr val="FF0000"/>
                </a:solidFill>
              </a:rPr>
              <a:t>14 интернациональная бригада</a:t>
            </a:r>
          </a:p>
        </p:txBody>
      </p:sp>
      <p:sp>
        <p:nvSpPr>
          <p:cNvPr id="48141" name="Rectangle 13"/>
          <p:cNvSpPr>
            <a:spLocks noChangeArrowheads="1"/>
          </p:cNvSpPr>
          <p:nvPr/>
        </p:nvSpPr>
        <p:spPr bwMode="auto">
          <a:xfrm>
            <a:off x="323850" y="4581525"/>
            <a:ext cx="8640763" cy="15113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400" b="1" smtClean="0">
                <a:solidFill>
                  <a:srgbClr val="000000"/>
                </a:solidFill>
              </a:rPr>
              <a:t>Но западные государства все еще взвешивали,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400" b="1" smtClean="0">
                <a:solidFill>
                  <a:srgbClr val="FF0000"/>
                </a:solidFill>
              </a:rPr>
              <a:t>какой режим опаснее для них -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400" b="1" smtClean="0">
                <a:solidFill>
                  <a:srgbClr val="FF0000"/>
                </a:solidFill>
              </a:rPr>
              <a:t>фашистский или коммунистический</a:t>
            </a:r>
            <a:r>
              <a:rPr lang="ru-RU" altLang="en-US" sz="2000" b="1" smtClean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75652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8" grpId="0" animBg="1"/>
      <p:bldP spid="48139" grpId="0" animBg="1"/>
      <p:bldP spid="48140" grpId="0" animBg="1"/>
      <p:bldP spid="481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altLang="en-US" b="1"/>
              <a:t>Мюнхенское </a:t>
            </a:r>
            <a:r>
              <a:rPr lang="ru-RU" altLang="en-US" b="1" smtClean="0"/>
              <a:t>соглашение                    </a:t>
            </a:r>
            <a:r>
              <a:rPr lang="ru-RU" altLang="en-US" sz="1800" b="1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ru-RU" altLang="en-US" sz="1800" b="1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В </a:t>
            </a:r>
            <a:r>
              <a:rPr lang="ru-RU" altLang="en-US" sz="1800" b="1" dirty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сентябре 1938 г.</a:t>
            </a:r>
            <a:r>
              <a:rPr lang="ru-RU" altLang="en-US" sz="1800" b="1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главы правительств</a:t>
            </a:r>
            <a:br>
              <a:rPr lang="ru-RU" altLang="en-US" sz="1800" b="1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</a:br>
            <a:r>
              <a:rPr lang="ru-RU" altLang="en-US" sz="1800" b="1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Англии и Франции прибыли в Мюнхен на</a:t>
            </a:r>
            <a:br>
              <a:rPr lang="ru-RU" altLang="en-US" sz="1800" b="1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</a:br>
            <a:r>
              <a:rPr lang="ru-RU" altLang="en-US" sz="1800" b="1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переговоры с Германией и Италией</a:t>
            </a:r>
            <a:endParaRPr lang="en-GB" dirty="0"/>
          </a:p>
        </p:txBody>
      </p:sp>
      <p:pic>
        <p:nvPicPr>
          <p:cNvPr id="4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5323" y="2674938"/>
            <a:ext cx="5021291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6277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Параграф 21</a:t>
            </a:r>
          </a:p>
          <a:p>
            <a:r>
              <a:rPr lang="ru-RU" dirty="0" smtClean="0"/>
              <a:t>Записи учить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Домашнее задание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079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943612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202</TotalTime>
  <Words>581</Words>
  <Application>Microsoft Office PowerPoint</Application>
  <PresentationFormat>Экран (4:3)</PresentationFormat>
  <Paragraphs>105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Внешняя политика СССР накануне Второй мировой войны</vt:lpstr>
      <vt:lpstr>Очаги напряженности в мире </vt:lpstr>
      <vt:lpstr> Изменение внешнеполитического курса СССР </vt:lpstr>
      <vt:lpstr>Слайд 4</vt:lpstr>
      <vt:lpstr>Слайд 5</vt:lpstr>
      <vt:lpstr>Слайд 6</vt:lpstr>
      <vt:lpstr>Изменение внешнеполитического курса СССР</vt:lpstr>
      <vt:lpstr>2. Курс Коминтерна на создание единого антифашистского фронта</vt:lpstr>
      <vt:lpstr>2. Курс Коминтерна на создание единого антифашистского фронта</vt:lpstr>
      <vt:lpstr> Война в Испании и СССР</vt:lpstr>
      <vt:lpstr> Война в Испании и СССР</vt:lpstr>
      <vt:lpstr>Мюнхенское соглашение                     В сентябре 1938 г. главы правительств Англии и Франции прибыли в Мюнхен на  переговоры с Германией и Италией</vt:lpstr>
      <vt:lpstr>Домашнее задание</vt:lpstr>
      <vt:lpstr>Слайд 14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Внешняя политика СССР в 1920-1930-е годы</dc:title>
  <dc:creator>Лена</dc:creator>
  <cp:lastModifiedBy>связной</cp:lastModifiedBy>
  <cp:revision>32</cp:revision>
  <dcterms:created xsi:type="dcterms:W3CDTF">2012-11-12T20:16:35Z</dcterms:created>
  <dcterms:modified xsi:type="dcterms:W3CDTF">2016-09-28T22:30:14Z</dcterms:modified>
</cp:coreProperties>
</file>